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</p:sldIdLst>
  <p:sldSz cy="5143500" cx="9144000"/>
  <p:notesSz cx="6858000" cy="9144000"/>
  <p:embeddedFontLst>
    <p:embeddedFont>
      <p:font typeface="Roboto"/>
      <p:regular r:id="rId28"/>
      <p:bold r:id="rId29"/>
      <p:italic r:id="rId30"/>
      <p:boldItalic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D373226B-2C82-4D67-B6D6-D34B264C5F5B}">
  <a:tblStyle styleId="{D373226B-2C82-4D67-B6D6-D34B264C5F5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font" Target="fonts/Roboto-regular.fntdata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Roboto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oboto-boldItalic.fntdata"/><Relationship Id="rId30" Type="http://schemas.openxmlformats.org/officeDocument/2006/relationships/font" Target="fonts/Roboto-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cd04aeb36f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gcd04aeb36f_1_0:notes"/>
          <p:cNvSpPr/>
          <p:nvPr>
            <p:ph idx="2" type="sldImg"/>
          </p:nvPr>
        </p:nvSpPr>
        <p:spPr>
          <a:xfrm>
            <a:off x="1150281" y="685800"/>
            <a:ext cx="45582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d44cbb66b4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d44cbb66b4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d5a0c17aa6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d5a0c17aa6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d44cbb66b4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d44cbb66b4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d44cbb66b4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d44cbb66b4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d44cbb66b4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d44cbb66b4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d44cbb66b4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d44cbb66b4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d44cbb66b4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d44cbb66b4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d44cbb66b4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d44cbb66b4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d44cbb66b4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d44cbb66b4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d6c9cd4a48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d6c9cd4a48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9dd56d724a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9dd56d724a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d44cbb66b4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d44cbb66b4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875f938894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g875f938894_0_17:notes"/>
          <p:cNvSpPr/>
          <p:nvPr>
            <p:ph idx="2" type="sldImg"/>
          </p:nvPr>
        </p:nvSpPr>
        <p:spPr>
          <a:xfrm>
            <a:off x="1150281" y="685800"/>
            <a:ext cx="45582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9f60bd3569_0_3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9f60bd3569_0_3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d3edcbcdf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d3edcbcdf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d44cbb66b4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d44cbb66b4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d44cbb66b4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d44cbb66b4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d44cbb66b4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d44cbb66b4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d44cbb66b4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d44cbb66b4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d44cbb66b4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d44cbb66b4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7" name="Google Shape;47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8" name="Google Shape;48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3" name="Google Shape;53;p13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indent="-342900" lvl="1" marL="9144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2pPr>
            <a:lvl3pPr indent="-342900" lvl="2" marL="13716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3pPr>
            <a:lvl4pPr indent="-342900" lvl="3" marL="18288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indent="-342900" lvl="4" marL="22860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indent="-342900" lvl="5" marL="2743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indent="-342900" lvl="6" marL="32004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indent="-342900" lvl="7" marL="36576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indent="-342900" lvl="8" marL="4114800" rtl="0" algn="l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/>
        </p:txBody>
      </p:sp>
      <p:sp>
        <p:nvSpPr>
          <p:cNvPr id="54" name="Google Shape;54;p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9" name="Google Shape;39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0" name="Google Shape;40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1" name="Google Shape;41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4" name="Google Shape;4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46"/>
            <a:ext cx="9143998" cy="5126734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Relationship Id="rId4" Type="http://schemas.openxmlformats.org/officeDocument/2006/relationships/image" Target="../media/image7.png"/><Relationship Id="rId5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hyperlink" Target="mailto:pablo.academiaba@gmail.com" TargetMode="External"/><Relationship Id="rId4" Type="http://schemas.openxmlformats.org/officeDocument/2006/relationships/image" Target="../media/image1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46"/>
            <a:ext cx="9143996" cy="5126733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4"/>
          <p:cNvSpPr/>
          <p:nvPr/>
        </p:nvSpPr>
        <p:spPr>
          <a:xfrm>
            <a:off x="652964" y="1704978"/>
            <a:ext cx="4572000" cy="6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100">
                <a:solidFill>
                  <a:schemeClr val="lt1"/>
                </a:solidFill>
              </a:rPr>
              <a:t>Análisis de Datos</a:t>
            </a: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3"/>
          <p:cNvSpPr txBox="1"/>
          <p:nvPr/>
        </p:nvSpPr>
        <p:spPr>
          <a:xfrm>
            <a:off x="1290700" y="441950"/>
            <a:ext cx="3407100" cy="32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434343"/>
                </a:solidFill>
                <a:latin typeface="Arial Rounded"/>
                <a:ea typeface="Arial Rounded"/>
                <a:cs typeface="Arial Rounded"/>
                <a:sym typeface="Arial Rounded"/>
              </a:rPr>
              <a:t>Análisis de Datos</a:t>
            </a:r>
            <a:endParaRPr>
              <a:solidFill>
                <a:srgbClr val="434343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pic>
        <p:nvPicPr>
          <p:cNvPr id="128" name="Google Shape;12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3824" y="1110375"/>
            <a:ext cx="3145900" cy="315115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3"/>
          <p:cNvSpPr txBox="1"/>
          <p:nvPr/>
        </p:nvSpPr>
        <p:spPr>
          <a:xfrm>
            <a:off x="279850" y="2455113"/>
            <a:ext cx="1957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>
                <a:solidFill>
                  <a:srgbClr val="434344"/>
                </a:solidFill>
                <a:latin typeface="Arial Rounded"/>
                <a:ea typeface="Arial Rounded"/>
                <a:cs typeface="Arial Rounded"/>
                <a:sym typeface="Arial Rounded"/>
              </a:rPr>
              <a:t>Variables</a:t>
            </a:r>
            <a:endParaRPr sz="3000">
              <a:solidFill>
                <a:srgbClr val="434344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130" name="Google Shape;130;p23"/>
          <p:cNvSpPr/>
          <p:nvPr/>
        </p:nvSpPr>
        <p:spPr>
          <a:xfrm>
            <a:off x="2103050" y="2522013"/>
            <a:ext cx="704400" cy="394800"/>
          </a:xfrm>
          <a:prstGeom prst="stripedRightArrow">
            <a:avLst>
              <a:gd fmla="val 50000" name="adj1"/>
              <a:gd fmla="val 50000" name="adj2"/>
            </a:avLst>
          </a:prstGeom>
          <a:solidFill>
            <a:srgbClr val="F12B26"/>
          </a:solidFill>
          <a:ln cap="flat" cmpd="sng" w="9525">
            <a:solidFill>
              <a:srgbClr val="F12B2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23"/>
          <p:cNvSpPr txBox="1"/>
          <p:nvPr/>
        </p:nvSpPr>
        <p:spPr>
          <a:xfrm rot="-588439">
            <a:off x="4123546" y="3175846"/>
            <a:ext cx="1032083" cy="4003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600">
                <a:solidFill>
                  <a:srgbClr val="434344"/>
                </a:solidFill>
                <a:latin typeface="Arial Rounded"/>
                <a:ea typeface="Arial Rounded"/>
                <a:cs typeface="Arial Rounded"/>
                <a:sym typeface="Arial Rounded"/>
              </a:rPr>
              <a:t>ACME</a:t>
            </a:r>
            <a:endParaRPr sz="2600">
              <a:solidFill>
                <a:srgbClr val="434344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132" name="Google Shape;132;p23"/>
          <p:cNvSpPr/>
          <p:nvPr/>
        </p:nvSpPr>
        <p:spPr>
          <a:xfrm>
            <a:off x="5909725" y="1070300"/>
            <a:ext cx="640200" cy="3030600"/>
          </a:xfrm>
          <a:prstGeom prst="rightBrace">
            <a:avLst>
              <a:gd fmla="val 50000" name="adj1"/>
              <a:gd fmla="val 47183" name="adj2"/>
            </a:avLst>
          </a:prstGeom>
          <a:noFill/>
          <a:ln cap="flat" cmpd="sng" w="76200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23"/>
          <p:cNvSpPr txBox="1"/>
          <p:nvPr/>
        </p:nvSpPr>
        <p:spPr>
          <a:xfrm>
            <a:off x="6651450" y="951900"/>
            <a:ext cx="1957500" cy="32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81000" lvl="0" marL="457200" marR="0" rtl="0" algn="l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Clr>
                <a:srgbClr val="434344"/>
              </a:buClr>
              <a:buSzPts val="2400"/>
              <a:buFont typeface="Arial Rounded"/>
              <a:buChar char="●"/>
            </a:pPr>
            <a:r>
              <a:rPr lang="es" sz="2400">
                <a:solidFill>
                  <a:srgbClr val="434344"/>
                </a:solidFill>
                <a:latin typeface="Arial Rounded"/>
                <a:ea typeface="Arial Rounded"/>
                <a:cs typeface="Arial Rounded"/>
                <a:sym typeface="Arial Rounded"/>
              </a:rPr>
              <a:t>Números</a:t>
            </a:r>
            <a:endParaRPr sz="2400">
              <a:solidFill>
                <a:srgbClr val="434344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-381000" lvl="0" marL="457200" marR="0" rtl="0" algn="l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Clr>
                <a:srgbClr val="434344"/>
              </a:buClr>
              <a:buSzPts val="2400"/>
              <a:buFont typeface="Arial Rounded"/>
              <a:buChar char="●"/>
            </a:pPr>
            <a:r>
              <a:rPr lang="es" sz="2400">
                <a:solidFill>
                  <a:srgbClr val="434344"/>
                </a:solidFill>
                <a:latin typeface="Arial Rounded"/>
                <a:ea typeface="Arial Rounded"/>
                <a:cs typeface="Arial Rounded"/>
                <a:sym typeface="Arial Rounded"/>
              </a:rPr>
              <a:t>Letras</a:t>
            </a:r>
            <a:endParaRPr sz="2400">
              <a:solidFill>
                <a:srgbClr val="434344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-381000" lvl="0" marL="457200" marR="0" rtl="0" algn="l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Clr>
                <a:srgbClr val="434344"/>
              </a:buClr>
              <a:buSzPts val="2400"/>
              <a:buFont typeface="Arial Rounded"/>
              <a:buChar char="●"/>
            </a:pPr>
            <a:r>
              <a:rPr lang="es" sz="2400">
                <a:solidFill>
                  <a:srgbClr val="434344"/>
                </a:solidFill>
                <a:latin typeface="Arial Rounded"/>
                <a:ea typeface="Arial Rounded"/>
                <a:cs typeface="Arial Rounded"/>
                <a:sym typeface="Arial Rounded"/>
              </a:rPr>
              <a:t>Palabras</a:t>
            </a:r>
            <a:endParaRPr sz="2400">
              <a:solidFill>
                <a:srgbClr val="434344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-381000" lvl="0" marL="457200" marR="0" rtl="0" algn="l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Clr>
                <a:srgbClr val="434344"/>
              </a:buClr>
              <a:buSzPts val="2400"/>
              <a:buFont typeface="Arial Rounded"/>
              <a:buChar char="●"/>
            </a:pPr>
            <a:r>
              <a:rPr lang="es" sz="2400">
                <a:solidFill>
                  <a:srgbClr val="434344"/>
                </a:solidFill>
                <a:latin typeface="Arial Rounded"/>
                <a:ea typeface="Arial Rounded"/>
                <a:cs typeface="Arial Rounded"/>
                <a:sym typeface="Arial Rounded"/>
              </a:rPr>
              <a:t>Listas</a:t>
            </a:r>
            <a:endParaRPr sz="2400">
              <a:solidFill>
                <a:srgbClr val="434344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-381000" lvl="0" marL="457200" marR="0" rtl="0" algn="l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Clr>
                <a:srgbClr val="434344"/>
              </a:buClr>
              <a:buSzPts val="2400"/>
              <a:buFont typeface="Arial Rounded"/>
              <a:buChar char="●"/>
            </a:pPr>
            <a:r>
              <a:rPr lang="es" sz="2400">
                <a:solidFill>
                  <a:srgbClr val="434344"/>
                </a:solidFill>
                <a:latin typeface="Arial Rounded"/>
                <a:ea typeface="Arial Rounded"/>
                <a:cs typeface="Arial Rounded"/>
                <a:sym typeface="Arial Rounded"/>
              </a:rPr>
              <a:t>Tablas</a:t>
            </a:r>
            <a:endParaRPr sz="2400">
              <a:solidFill>
                <a:srgbClr val="434344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-381000" lvl="0" marL="457200" marR="0" rtl="0" algn="l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Clr>
                <a:srgbClr val="434344"/>
              </a:buClr>
              <a:buSzPts val="2400"/>
              <a:buFont typeface="Arial Rounded"/>
              <a:buChar char="●"/>
            </a:pPr>
            <a:r>
              <a:rPr lang="es" sz="2400">
                <a:solidFill>
                  <a:srgbClr val="434344"/>
                </a:solidFill>
                <a:latin typeface="Arial Rounded"/>
                <a:ea typeface="Arial Rounded"/>
                <a:cs typeface="Arial Rounded"/>
                <a:sym typeface="Arial Rounded"/>
              </a:rPr>
              <a:t>Archivos</a:t>
            </a:r>
            <a:endParaRPr sz="2400">
              <a:solidFill>
                <a:srgbClr val="434344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-381000" lvl="0" marL="457200" marR="0" rtl="0" algn="l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Clr>
                <a:srgbClr val="434344"/>
              </a:buClr>
              <a:buSzPts val="2400"/>
              <a:buFont typeface="Arial Rounded"/>
              <a:buChar char="●"/>
            </a:pPr>
            <a:r>
              <a:rPr lang="es" sz="2400">
                <a:solidFill>
                  <a:srgbClr val="434344"/>
                </a:solidFill>
                <a:latin typeface="Arial Rounded"/>
                <a:ea typeface="Arial Rounded"/>
                <a:cs typeface="Arial Rounded"/>
                <a:sym typeface="Arial Rounded"/>
              </a:rPr>
              <a:t>Mapas</a:t>
            </a:r>
            <a:endParaRPr sz="2400">
              <a:solidFill>
                <a:srgbClr val="434344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-381000" lvl="0" marL="457200" marR="0" rtl="0" algn="l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Clr>
                <a:srgbClr val="434344"/>
              </a:buClr>
              <a:buSzPts val="2400"/>
              <a:buFont typeface="Arial Rounded"/>
              <a:buChar char="●"/>
            </a:pPr>
            <a:r>
              <a:rPr lang="es" sz="2400">
                <a:solidFill>
                  <a:srgbClr val="434344"/>
                </a:solidFill>
                <a:latin typeface="Arial Rounded"/>
                <a:ea typeface="Arial Rounded"/>
                <a:cs typeface="Arial Rounded"/>
                <a:sym typeface="Arial Rounded"/>
              </a:rPr>
              <a:t>y más</a:t>
            </a:r>
            <a:endParaRPr sz="2400">
              <a:solidFill>
                <a:srgbClr val="434344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4"/>
          <p:cNvSpPr txBox="1"/>
          <p:nvPr/>
        </p:nvSpPr>
        <p:spPr>
          <a:xfrm>
            <a:off x="1290700" y="441950"/>
            <a:ext cx="3407100" cy="32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434343"/>
                </a:solidFill>
                <a:latin typeface="Arial Rounded"/>
                <a:ea typeface="Arial Rounded"/>
                <a:cs typeface="Arial Rounded"/>
                <a:sym typeface="Arial Rounded"/>
              </a:rPr>
              <a:t>Análisis de Datos</a:t>
            </a:r>
            <a:endParaRPr>
              <a:solidFill>
                <a:srgbClr val="434343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139" name="Google Shape;139;p24"/>
          <p:cNvSpPr txBox="1"/>
          <p:nvPr/>
        </p:nvSpPr>
        <p:spPr>
          <a:xfrm>
            <a:off x="1186900" y="1580088"/>
            <a:ext cx="19575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3500">
                <a:solidFill>
                  <a:srgbClr val="434344"/>
                </a:solidFill>
                <a:latin typeface="Arial Rounded"/>
                <a:ea typeface="Arial Rounded"/>
                <a:cs typeface="Arial Rounded"/>
                <a:sym typeface="Arial Rounded"/>
              </a:rPr>
              <a:t>Librerías</a:t>
            </a:r>
            <a:endParaRPr sz="3500">
              <a:solidFill>
                <a:srgbClr val="434344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pic>
        <p:nvPicPr>
          <p:cNvPr id="140" name="Google Shape;14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7000" y="1031798"/>
            <a:ext cx="3308376" cy="3308376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4"/>
          <p:cNvSpPr txBox="1"/>
          <p:nvPr/>
        </p:nvSpPr>
        <p:spPr>
          <a:xfrm>
            <a:off x="1186900" y="2381850"/>
            <a:ext cx="3180600" cy="118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81000" lvl="0" marL="457200" marR="0" rtl="0" algn="l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Clr>
                <a:srgbClr val="434344"/>
              </a:buClr>
              <a:buSzPts val="2400"/>
              <a:buFont typeface="Arial Rounded"/>
              <a:buChar char="●"/>
            </a:pPr>
            <a:r>
              <a:rPr lang="es" sz="2400">
                <a:solidFill>
                  <a:srgbClr val="434344"/>
                </a:solidFill>
                <a:latin typeface="Arial Rounded"/>
                <a:ea typeface="Arial Rounded"/>
                <a:cs typeface="Arial Rounded"/>
                <a:sym typeface="Arial Rounded"/>
              </a:rPr>
              <a:t>install.packages</a:t>
            </a:r>
            <a:endParaRPr sz="2400">
              <a:solidFill>
                <a:srgbClr val="434344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-381000" lvl="0" marL="457200" marR="0" rtl="0" algn="l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Clr>
                <a:srgbClr val="434344"/>
              </a:buClr>
              <a:buSzPts val="2400"/>
              <a:buFont typeface="Arial Rounded"/>
              <a:buChar char="●"/>
            </a:pPr>
            <a:r>
              <a:rPr lang="es" sz="2400">
                <a:solidFill>
                  <a:srgbClr val="434344"/>
                </a:solidFill>
                <a:latin typeface="Arial Rounded"/>
                <a:ea typeface="Arial Rounded"/>
                <a:cs typeface="Arial Rounded"/>
                <a:sym typeface="Arial Rounded"/>
              </a:rPr>
              <a:t>library</a:t>
            </a:r>
            <a:endParaRPr sz="2400">
              <a:solidFill>
                <a:srgbClr val="434344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457200" marR="0" rtl="0" algn="l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434344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5"/>
          <p:cNvSpPr txBox="1"/>
          <p:nvPr/>
        </p:nvSpPr>
        <p:spPr>
          <a:xfrm>
            <a:off x="1290700" y="441950"/>
            <a:ext cx="3407100" cy="32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434343"/>
                </a:solidFill>
                <a:latin typeface="Arial Rounded"/>
                <a:ea typeface="Arial Rounded"/>
                <a:cs typeface="Arial Rounded"/>
                <a:sym typeface="Arial Rounded"/>
              </a:rPr>
              <a:t>Análisis de Datos</a:t>
            </a:r>
            <a:endParaRPr>
              <a:solidFill>
                <a:srgbClr val="434343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147" name="Google Shape;147;p25"/>
          <p:cNvSpPr/>
          <p:nvPr/>
        </p:nvSpPr>
        <p:spPr>
          <a:xfrm>
            <a:off x="134024" y="467585"/>
            <a:ext cx="5720461" cy="4208323"/>
          </a:xfrm>
          <a:custGeom>
            <a:rect b="b" l="l" r="r" t="t"/>
            <a:pathLst>
              <a:path extrusionOk="0" h="6188710" w="7381240">
                <a:moveTo>
                  <a:pt x="2861310" y="5034280"/>
                </a:moveTo>
                <a:cubicBezTo>
                  <a:pt x="4353560" y="5034280"/>
                  <a:pt x="3549650" y="6188710"/>
                  <a:pt x="5092700" y="6121400"/>
                </a:cubicBezTo>
                <a:cubicBezTo>
                  <a:pt x="6408420" y="6064250"/>
                  <a:pt x="7381240" y="3489960"/>
                  <a:pt x="5207000" y="2288540"/>
                </a:cubicBezTo>
                <a:cubicBezTo>
                  <a:pt x="3470910" y="1328420"/>
                  <a:pt x="629920" y="0"/>
                  <a:pt x="1029970" y="1830070"/>
                </a:cubicBezTo>
                <a:cubicBezTo>
                  <a:pt x="1430020" y="3660140"/>
                  <a:pt x="0" y="4232910"/>
                  <a:pt x="744220" y="5205730"/>
                </a:cubicBezTo>
                <a:cubicBezTo>
                  <a:pt x="1488440" y="6178550"/>
                  <a:pt x="1544320" y="5034280"/>
                  <a:pt x="2861310" y="5034280"/>
                </a:cubicBez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2858" l="109" r="89" t="-12848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25"/>
          <p:cNvSpPr txBox="1"/>
          <p:nvPr/>
        </p:nvSpPr>
        <p:spPr>
          <a:xfrm>
            <a:off x="5481700" y="1402038"/>
            <a:ext cx="3407100" cy="23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4800">
                <a:solidFill>
                  <a:srgbClr val="434343"/>
                </a:solidFill>
                <a:latin typeface="Arial Rounded"/>
                <a:ea typeface="Arial Rounded"/>
                <a:cs typeface="Arial Rounded"/>
                <a:sym typeface="Arial Rounded"/>
              </a:rPr>
              <a:t>Fuentes</a:t>
            </a:r>
            <a:endParaRPr sz="4800">
              <a:solidFill>
                <a:srgbClr val="434343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4800">
                <a:solidFill>
                  <a:srgbClr val="434343"/>
                </a:solidFill>
                <a:latin typeface="Arial Rounded"/>
                <a:ea typeface="Arial Rounded"/>
                <a:cs typeface="Arial Rounded"/>
                <a:sym typeface="Arial Rounded"/>
              </a:rPr>
              <a:t> de </a:t>
            </a:r>
            <a:endParaRPr sz="4800">
              <a:solidFill>
                <a:srgbClr val="434343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4800">
                <a:solidFill>
                  <a:srgbClr val="434343"/>
                </a:solidFill>
                <a:latin typeface="Arial Rounded"/>
                <a:ea typeface="Arial Rounded"/>
                <a:cs typeface="Arial Rounded"/>
                <a:sym typeface="Arial Rounded"/>
              </a:rPr>
              <a:t>Datos</a:t>
            </a:r>
            <a:endParaRPr sz="4800">
              <a:solidFill>
                <a:srgbClr val="434343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6"/>
          <p:cNvSpPr txBox="1"/>
          <p:nvPr/>
        </p:nvSpPr>
        <p:spPr>
          <a:xfrm>
            <a:off x="1290700" y="441950"/>
            <a:ext cx="3407100" cy="32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434343"/>
                </a:solidFill>
                <a:latin typeface="Arial Rounded"/>
                <a:ea typeface="Arial Rounded"/>
                <a:cs typeface="Arial Rounded"/>
                <a:sym typeface="Arial Rounded"/>
              </a:rPr>
              <a:t>Análisis de Datos</a:t>
            </a:r>
            <a:endParaRPr>
              <a:solidFill>
                <a:srgbClr val="434343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pic>
        <p:nvPicPr>
          <p:cNvPr id="154" name="Google Shape;154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6252" y="2992518"/>
            <a:ext cx="2768242" cy="18444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6"/>
          <p:cNvPicPr preferRelativeResize="0"/>
          <p:nvPr/>
        </p:nvPicPr>
        <p:blipFill rotWithShape="1">
          <a:blip r:embed="rId4">
            <a:alphaModFix/>
          </a:blip>
          <a:srcRect b="1989" l="0" r="0" t="0"/>
          <a:stretch/>
        </p:blipFill>
        <p:spPr>
          <a:xfrm>
            <a:off x="476252" y="876299"/>
            <a:ext cx="6286727" cy="826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6"/>
          <p:cNvPicPr preferRelativeResize="0"/>
          <p:nvPr/>
        </p:nvPicPr>
        <p:blipFill rotWithShape="1">
          <a:blip r:embed="rId5">
            <a:alphaModFix/>
          </a:blip>
          <a:srcRect b="37465" l="0" r="0" t="483"/>
          <a:stretch/>
        </p:blipFill>
        <p:spPr>
          <a:xfrm>
            <a:off x="476252" y="1822748"/>
            <a:ext cx="6286723" cy="1069171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6"/>
          <p:cNvSpPr txBox="1"/>
          <p:nvPr/>
        </p:nvSpPr>
        <p:spPr>
          <a:xfrm>
            <a:off x="7100950" y="996542"/>
            <a:ext cx="1547700" cy="8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300">
                <a:solidFill>
                  <a:srgbClr val="434343"/>
                </a:solidFill>
                <a:latin typeface="Arial Rounded"/>
                <a:ea typeface="Arial Rounded"/>
                <a:cs typeface="Arial Rounded"/>
                <a:sym typeface="Arial Rounded"/>
              </a:rPr>
              <a:t>CSV</a:t>
            </a:r>
            <a:endParaRPr sz="3300">
              <a:solidFill>
                <a:srgbClr val="434343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158" name="Google Shape;158;p26"/>
          <p:cNvSpPr txBox="1"/>
          <p:nvPr/>
        </p:nvSpPr>
        <p:spPr>
          <a:xfrm>
            <a:off x="7100950" y="2158642"/>
            <a:ext cx="1547700" cy="8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300">
                <a:solidFill>
                  <a:srgbClr val="434343"/>
                </a:solidFill>
                <a:latin typeface="Arial Rounded"/>
                <a:ea typeface="Arial Rounded"/>
                <a:cs typeface="Arial Rounded"/>
                <a:sym typeface="Arial Rounded"/>
              </a:rPr>
              <a:t>XLSX</a:t>
            </a:r>
            <a:endParaRPr sz="3300">
              <a:solidFill>
                <a:srgbClr val="434343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159" name="Google Shape;159;p26"/>
          <p:cNvSpPr txBox="1"/>
          <p:nvPr/>
        </p:nvSpPr>
        <p:spPr>
          <a:xfrm>
            <a:off x="3995800" y="3644492"/>
            <a:ext cx="1547700" cy="8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300">
                <a:solidFill>
                  <a:srgbClr val="434343"/>
                </a:solidFill>
                <a:latin typeface="Arial Rounded"/>
                <a:ea typeface="Arial Rounded"/>
                <a:cs typeface="Arial Rounded"/>
                <a:sym typeface="Arial Rounded"/>
              </a:rPr>
              <a:t>SQL</a:t>
            </a:r>
            <a:endParaRPr sz="3300">
              <a:solidFill>
                <a:srgbClr val="434343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160" name="Google Shape;160;p26"/>
          <p:cNvSpPr/>
          <p:nvPr/>
        </p:nvSpPr>
        <p:spPr>
          <a:xfrm>
            <a:off x="7021650" y="876300"/>
            <a:ext cx="1269900" cy="926400"/>
          </a:xfrm>
          <a:prstGeom prst="rect">
            <a:avLst/>
          </a:prstGeom>
          <a:noFill/>
          <a:ln cap="flat" cmpd="sng" w="38100">
            <a:solidFill>
              <a:srgbClr val="FCDC5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26"/>
          <p:cNvSpPr/>
          <p:nvPr/>
        </p:nvSpPr>
        <p:spPr>
          <a:xfrm>
            <a:off x="7100950" y="2058450"/>
            <a:ext cx="1269900" cy="926400"/>
          </a:xfrm>
          <a:prstGeom prst="rect">
            <a:avLst/>
          </a:prstGeom>
          <a:noFill/>
          <a:ln cap="flat" cmpd="sng" w="38100">
            <a:solidFill>
              <a:srgbClr val="FCDC5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26"/>
          <p:cNvSpPr/>
          <p:nvPr/>
        </p:nvSpPr>
        <p:spPr>
          <a:xfrm>
            <a:off x="7485100" y="3137300"/>
            <a:ext cx="501600" cy="8262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FCDC5C"/>
          </a:solidFill>
          <a:ln cap="flat" cmpd="sng" w="9525">
            <a:solidFill>
              <a:srgbClr val="FCDC5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26"/>
          <p:cNvSpPr/>
          <p:nvPr/>
        </p:nvSpPr>
        <p:spPr>
          <a:xfrm rot="5400000">
            <a:off x="6207575" y="996550"/>
            <a:ext cx="501600" cy="8262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FCDC5C"/>
          </a:solidFill>
          <a:ln cap="flat" cmpd="sng" w="9525">
            <a:solidFill>
              <a:srgbClr val="FCDC5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7"/>
          <p:cNvSpPr txBox="1"/>
          <p:nvPr/>
        </p:nvSpPr>
        <p:spPr>
          <a:xfrm>
            <a:off x="1290700" y="441950"/>
            <a:ext cx="3407100" cy="32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434343"/>
                </a:solidFill>
                <a:latin typeface="Arial Rounded"/>
                <a:ea typeface="Arial Rounded"/>
                <a:cs typeface="Arial Rounded"/>
                <a:sym typeface="Arial Rounded"/>
              </a:rPr>
              <a:t>Análisis de Datos</a:t>
            </a:r>
            <a:endParaRPr>
              <a:solidFill>
                <a:srgbClr val="434343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169" name="Google Shape;169;p27"/>
          <p:cNvSpPr txBox="1"/>
          <p:nvPr/>
        </p:nvSpPr>
        <p:spPr>
          <a:xfrm>
            <a:off x="783750" y="1321950"/>
            <a:ext cx="7785300" cy="27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300">
                <a:solidFill>
                  <a:srgbClr val="F12B26"/>
                </a:solidFill>
                <a:latin typeface="Arial Rounded"/>
                <a:ea typeface="Arial Rounded"/>
                <a:cs typeface="Arial Rounded"/>
                <a:sym typeface="Arial Rounded"/>
              </a:rPr>
              <a:t>read.csv</a:t>
            </a:r>
            <a:r>
              <a:rPr lang="es" sz="3300">
                <a:solidFill>
                  <a:srgbClr val="434343"/>
                </a:solidFill>
                <a:latin typeface="Arial Rounded"/>
                <a:ea typeface="Arial Rounded"/>
                <a:cs typeface="Arial Rounded"/>
                <a:sym typeface="Arial Rounded"/>
              </a:rPr>
              <a:t>: </a:t>
            </a:r>
            <a:r>
              <a:rPr lang="es" sz="2300">
                <a:solidFill>
                  <a:srgbClr val="434343"/>
                </a:solidFill>
                <a:latin typeface="Arial Rounded"/>
                <a:ea typeface="Arial Rounded"/>
                <a:cs typeface="Arial Rounded"/>
                <a:sym typeface="Arial Rounded"/>
              </a:rPr>
              <a:t>leer archivos CSV</a:t>
            </a:r>
            <a:endParaRPr sz="2300">
              <a:solidFill>
                <a:srgbClr val="434343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434343"/>
                </a:solidFill>
                <a:latin typeface="Arial Rounded"/>
                <a:ea typeface="Arial Rounded"/>
                <a:cs typeface="Arial Rounded"/>
                <a:sym typeface="Arial Rounded"/>
              </a:rPr>
              <a:t>miCSV &lt;- read.csv("C:\MiCarpeta\MiArchivo.csv", sep=";")</a:t>
            </a:r>
            <a:endParaRPr sz="3300">
              <a:solidFill>
                <a:srgbClr val="434343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300">
              <a:solidFill>
                <a:srgbClr val="434343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300">
                <a:solidFill>
                  <a:srgbClr val="F12B26"/>
                </a:solidFill>
                <a:latin typeface="Arial Rounded"/>
                <a:ea typeface="Arial Rounded"/>
                <a:cs typeface="Arial Rounded"/>
                <a:sym typeface="Arial Rounded"/>
              </a:rPr>
              <a:t>readxl::read_excel</a:t>
            </a:r>
            <a:r>
              <a:rPr lang="es" sz="3300">
                <a:solidFill>
                  <a:srgbClr val="434343"/>
                </a:solidFill>
                <a:latin typeface="Arial Rounded"/>
                <a:ea typeface="Arial Rounded"/>
                <a:cs typeface="Arial Rounded"/>
                <a:sym typeface="Arial Rounded"/>
              </a:rPr>
              <a:t>: </a:t>
            </a:r>
            <a:r>
              <a:rPr lang="es" sz="2300">
                <a:solidFill>
                  <a:srgbClr val="434343"/>
                </a:solidFill>
                <a:latin typeface="Arial Rounded"/>
                <a:ea typeface="Arial Rounded"/>
                <a:cs typeface="Arial Rounded"/>
                <a:sym typeface="Arial Rounded"/>
              </a:rPr>
              <a:t>leer archivos Excel</a:t>
            </a:r>
            <a:endParaRPr sz="3300">
              <a:solidFill>
                <a:srgbClr val="434343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600">
                <a:solidFill>
                  <a:srgbClr val="434343"/>
                </a:solidFill>
                <a:latin typeface="Arial Rounded"/>
                <a:ea typeface="Arial Rounded"/>
                <a:cs typeface="Arial Rounded"/>
                <a:sym typeface="Arial Rounded"/>
              </a:rPr>
              <a:t>miExcel &lt;- readxl::read_excel("C:\MiCarpeta/MiArchivo.xlsx", sheet="Hoja1")</a:t>
            </a:r>
            <a:endParaRPr sz="1600">
              <a:solidFill>
                <a:srgbClr val="434343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300">
              <a:solidFill>
                <a:srgbClr val="434343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300">
              <a:solidFill>
                <a:srgbClr val="434343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8"/>
          <p:cNvSpPr txBox="1"/>
          <p:nvPr/>
        </p:nvSpPr>
        <p:spPr>
          <a:xfrm>
            <a:off x="1290700" y="441950"/>
            <a:ext cx="3407100" cy="32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434343"/>
                </a:solidFill>
                <a:latin typeface="Arial Rounded"/>
                <a:ea typeface="Arial Rounded"/>
                <a:cs typeface="Arial Rounded"/>
                <a:sym typeface="Arial Rounded"/>
              </a:rPr>
              <a:t>Análisis de Datos</a:t>
            </a:r>
            <a:endParaRPr>
              <a:solidFill>
                <a:srgbClr val="434343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175" name="Google Shape;175;p28"/>
          <p:cNvSpPr txBox="1"/>
          <p:nvPr/>
        </p:nvSpPr>
        <p:spPr>
          <a:xfrm>
            <a:off x="3487975" y="2198250"/>
            <a:ext cx="4963500" cy="74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>
                <a:solidFill>
                  <a:srgbClr val="F12B26"/>
                </a:solidFill>
                <a:latin typeface="Arial Rounded"/>
                <a:ea typeface="Arial Rounded"/>
                <a:cs typeface="Arial Rounded"/>
                <a:sym typeface="Arial Rounded"/>
              </a:rPr>
              <a:t>Dataframes</a:t>
            </a:r>
            <a:r>
              <a:rPr lang="es" sz="3000">
                <a:solidFill>
                  <a:schemeClr val="dk2"/>
                </a:solidFill>
                <a:latin typeface="Arial Rounded"/>
                <a:ea typeface="Arial Rounded"/>
                <a:cs typeface="Arial Rounded"/>
                <a:sym typeface="Arial Rounded"/>
              </a:rPr>
              <a:t>,</a:t>
            </a:r>
            <a:r>
              <a:rPr lang="es" sz="3000">
                <a:solidFill>
                  <a:srgbClr val="434343"/>
                </a:solidFill>
                <a:latin typeface="Arial Rounded"/>
                <a:ea typeface="Arial Rounded"/>
                <a:cs typeface="Arial Rounded"/>
                <a:sym typeface="Arial Rounded"/>
              </a:rPr>
              <a:t> </a:t>
            </a:r>
            <a:endParaRPr sz="3000">
              <a:solidFill>
                <a:srgbClr val="434343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>
                <a:solidFill>
                  <a:srgbClr val="434343"/>
                </a:solidFill>
                <a:latin typeface="Arial Rounded"/>
                <a:ea typeface="Arial Rounded"/>
                <a:cs typeface="Arial Rounded"/>
                <a:sym typeface="Arial Rounded"/>
              </a:rPr>
              <a:t>qué son?</a:t>
            </a:r>
            <a:endParaRPr sz="2100">
              <a:solidFill>
                <a:srgbClr val="F12B26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pic>
        <p:nvPicPr>
          <p:cNvPr id="176" name="Google Shape;17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7527" y="878600"/>
            <a:ext cx="1228675" cy="3913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9"/>
          <p:cNvSpPr txBox="1"/>
          <p:nvPr/>
        </p:nvSpPr>
        <p:spPr>
          <a:xfrm>
            <a:off x="1290700" y="441950"/>
            <a:ext cx="3407100" cy="32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434343"/>
                </a:solidFill>
                <a:latin typeface="Arial Rounded"/>
                <a:ea typeface="Arial Rounded"/>
                <a:cs typeface="Arial Rounded"/>
                <a:sym typeface="Arial Rounded"/>
              </a:rPr>
              <a:t>Análisis de Datos</a:t>
            </a:r>
            <a:endParaRPr>
              <a:solidFill>
                <a:srgbClr val="434343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pic>
        <p:nvPicPr>
          <p:cNvPr id="182" name="Google Shape;18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7561" y="920075"/>
            <a:ext cx="6768874" cy="3303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0"/>
          <p:cNvSpPr txBox="1"/>
          <p:nvPr/>
        </p:nvSpPr>
        <p:spPr>
          <a:xfrm>
            <a:off x="1290700" y="441950"/>
            <a:ext cx="3407100" cy="32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434343"/>
                </a:solidFill>
                <a:latin typeface="Arial Rounded"/>
                <a:ea typeface="Arial Rounded"/>
                <a:cs typeface="Arial Rounded"/>
                <a:sym typeface="Arial Rounded"/>
              </a:rPr>
              <a:t>Análisis de Datos</a:t>
            </a:r>
            <a:endParaRPr>
              <a:solidFill>
                <a:srgbClr val="434343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pic>
        <p:nvPicPr>
          <p:cNvPr id="188" name="Google Shape;18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5225" y="840650"/>
            <a:ext cx="4492415" cy="4075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1"/>
          <p:cNvSpPr txBox="1"/>
          <p:nvPr/>
        </p:nvSpPr>
        <p:spPr>
          <a:xfrm>
            <a:off x="1290700" y="441950"/>
            <a:ext cx="3407100" cy="32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434343"/>
                </a:solidFill>
                <a:latin typeface="Arial Rounded"/>
                <a:ea typeface="Arial Rounded"/>
                <a:cs typeface="Arial Rounded"/>
                <a:sym typeface="Arial Rounded"/>
              </a:rPr>
              <a:t>Análisis de Datos</a:t>
            </a:r>
            <a:endParaRPr>
              <a:solidFill>
                <a:srgbClr val="434343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194" name="Google Shape;194;p31"/>
          <p:cNvSpPr txBox="1"/>
          <p:nvPr/>
        </p:nvSpPr>
        <p:spPr>
          <a:xfrm>
            <a:off x="704300" y="1094250"/>
            <a:ext cx="25290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800">
                <a:solidFill>
                  <a:schemeClr val="dk2"/>
                </a:solidFill>
                <a:latin typeface="Arial Rounded"/>
                <a:ea typeface="Arial Rounded"/>
                <a:cs typeface="Arial Rounded"/>
                <a:sym typeface="Arial Rounded"/>
              </a:rPr>
              <a:t>Consulta por </a:t>
            </a:r>
            <a:r>
              <a:rPr b="1" lang="es" sz="2800">
                <a:solidFill>
                  <a:srgbClr val="F12B26"/>
                </a:solidFill>
                <a:latin typeface="Arial Rounded"/>
                <a:ea typeface="Arial Rounded"/>
                <a:cs typeface="Arial Rounded"/>
                <a:sym typeface="Arial Rounded"/>
              </a:rPr>
              <a:t>Columnas</a:t>
            </a:r>
            <a:r>
              <a:rPr b="1" lang="es" sz="2800">
                <a:solidFill>
                  <a:schemeClr val="dk2"/>
                </a:solidFill>
                <a:latin typeface="Arial Rounded"/>
                <a:ea typeface="Arial Rounded"/>
                <a:cs typeface="Arial Rounded"/>
                <a:sym typeface="Arial Rounded"/>
              </a:rPr>
              <a:t> y </a:t>
            </a:r>
            <a:endParaRPr b="1" sz="2800">
              <a:solidFill>
                <a:schemeClr val="dk2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800">
                <a:solidFill>
                  <a:schemeClr val="dk2"/>
                </a:solidFill>
                <a:latin typeface="Arial Rounded"/>
                <a:ea typeface="Arial Rounded"/>
                <a:cs typeface="Arial Rounded"/>
                <a:sym typeface="Arial Rounded"/>
              </a:rPr>
              <a:t>por </a:t>
            </a:r>
            <a:r>
              <a:rPr b="1" lang="es" sz="2800">
                <a:solidFill>
                  <a:srgbClr val="F12B26"/>
                </a:solidFill>
                <a:latin typeface="Arial Rounded"/>
                <a:ea typeface="Arial Rounded"/>
                <a:cs typeface="Arial Rounded"/>
                <a:sym typeface="Arial Rounded"/>
              </a:rPr>
              <a:t>Filas</a:t>
            </a:r>
            <a:endParaRPr sz="3100">
              <a:solidFill>
                <a:srgbClr val="F12B26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195" name="Google Shape;195;p31"/>
          <p:cNvSpPr txBox="1"/>
          <p:nvPr/>
        </p:nvSpPr>
        <p:spPr>
          <a:xfrm>
            <a:off x="3617550" y="949700"/>
            <a:ext cx="4802100" cy="37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100">
                <a:solidFill>
                  <a:schemeClr val="dk2"/>
                </a:solidFill>
                <a:latin typeface="Arial Rounded"/>
                <a:ea typeface="Arial Rounded"/>
                <a:cs typeface="Arial Rounded"/>
                <a:sym typeface="Arial Rounded"/>
              </a:rPr>
              <a:t>df[fila, columna]</a:t>
            </a:r>
            <a:endParaRPr sz="2100">
              <a:solidFill>
                <a:schemeClr val="dk2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2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 Rounded"/>
              <a:buChar char="●"/>
            </a:pPr>
            <a:r>
              <a:rPr lang="es" sz="2100">
                <a:solidFill>
                  <a:srgbClr val="F12B26"/>
                </a:solidFill>
                <a:latin typeface="Arial Rounded"/>
                <a:ea typeface="Arial Rounded"/>
                <a:cs typeface="Arial Rounded"/>
                <a:sym typeface="Arial Rounded"/>
              </a:rPr>
              <a:t>Fila 1 </a:t>
            </a:r>
            <a:r>
              <a:rPr lang="es" sz="2100">
                <a:solidFill>
                  <a:schemeClr val="dk2"/>
                </a:solidFill>
                <a:latin typeface="Arial Rounded"/>
                <a:ea typeface="Arial Rounded"/>
                <a:cs typeface="Arial Rounded"/>
                <a:sym typeface="Arial Rounded"/>
              </a:rPr>
              <a:t>=&gt; df[1,]</a:t>
            </a:r>
            <a:endParaRPr sz="2100">
              <a:solidFill>
                <a:schemeClr val="dk2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2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2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2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2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 Rounded"/>
              <a:buChar char="●"/>
            </a:pPr>
            <a:r>
              <a:rPr lang="es" sz="2100">
                <a:solidFill>
                  <a:srgbClr val="F12B26"/>
                </a:solidFill>
                <a:latin typeface="Arial Rounded"/>
                <a:ea typeface="Arial Rounded"/>
                <a:cs typeface="Arial Rounded"/>
                <a:sym typeface="Arial Rounded"/>
              </a:rPr>
              <a:t>Columna 2</a:t>
            </a:r>
            <a:r>
              <a:rPr lang="es" sz="2100">
                <a:solidFill>
                  <a:schemeClr val="dk2"/>
                </a:solidFill>
                <a:latin typeface="Arial Rounded"/>
                <a:ea typeface="Arial Rounded"/>
                <a:cs typeface="Arial Rounded"/>
                <a:sym typeface="Arial Rounded"/>
              </a:rPr>
              <a:t> =&gt; df[,2]</a:t>
            </a:r>
            <a:endParaRPr sz="2100">
              <a:solidFill>
                <a:schemeClr val="dk2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 Rounded"/>
              <a:buChar char="●"/>
            </a:pPr>
            <a:r>
              <a:rPr lang="es" sz="2100">
                <a:solidFill>
                  <a:srgbClr val="F12B26"/>
                </a:solidFill>
                <a:latin typeface="Arial Rounded"/>
                <a:ea typeface="Arial Rounded"/>
                <a:cs typeface="Arial Rounded"/>
                <a:sym typeface="Arial Rounded"/>
              </a:rPr>
              <a:t>Columna Sexo</a:t>
            </a:r>
            <a:r>
              <a:rPr lang="es" sz="2100">
                <a:solidFill>
                  <a:schemeClr val="dk2"/>
                </a:solidFill>
                <a:latin typeface="Arial Rounded"/>
                <a:ea typeface="Arial Rounded"/>
                <a:cs typeface="Arial Rounded"/>
                <a:sym typeface="Arial Rounded"/>
              </a:rPr>
              <a:t> =&gt; df$Sexo</a:t>
            </a:r>
            <a:endParaRPr sz="2100">
              <a:solidFill>
                <a:schemeClr val="dk2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2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chemeClr val="dk2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graphicFrame>
        <p:nvGraphicFramePr>
          <p:cNvPr id="196" name="Google Shape;196;p31"/>
          <p:cNvGraphicFramePr/>
          <p:nvPr/>
        </p:nvGraphicFramePr>
        <p:xfrm>
          <a:off x="529588" y="27925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{D373226B-2C82-4D67-B6D6-D34B264C5F5B}</a:tableStyleId>
              </a:tblPr>
              <a:tblGrid>
                <a:gridCol w="881225"/>
                <a:gridCol w="881225"/>
                <a:gridCol w="8812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/>
                        <a:t>Nombre</a:t>
                      </a:r>
                      <a:endParaRPr b="1"/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/>
                        <a:t>Sexo</a:t>
                      </a:r>
                      <a:endParaRPr b="1"/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/>
                        <a:t>Edad</a:t>
                      </a:r>
                      <a:endParaRPr b="1"/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Alicia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F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25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Mirta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F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30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Oscar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M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52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197" name="Google Shape;197;p31"/>
          <p:cNvGraphicFramePr/>
          <p:nvPr/>
        </p:nvGraphicFramePr>
        <p:xfrm>
          <a:off x="6119288" y="14367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{D373226B-2C82-4D67-B6D6-D34B264C5F5B}</a:tableStyleId>
              </a:tblPr>
              <a:tblGrid>
                <a:gridCol w="881225"/>
                <a:gridCol w="881225"/>
                <a:gridCol w="8812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/>
                        <a:t>Nombre</a:t>
                      </a:r>
                      <a:endParaRPr b="1"/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/>
                        <a:t>Sexo</a:t>
                      </a:r>
                      <a:endParaRPr b="1"/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/>
                        <a:t>Edad</a:t>
                      </a:r>
                      <a:endParaRPr b="1"/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Alicia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F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25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198" name="Google Shape;198;p31"/>
          <p:cNvGraphicFramePr/>
          <p:nvPr/>
        </p:nvGraphicFramePr>
        <p:xfrm>
          <a:off x="7881738" y="2663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{D373226B-2C82-4D67-B6D6-D34B264C5F5B}</a:tableStyleId>
              </a:tblPr>
              <a:tblGrid>
                <a:gridCol w="8812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/>
                        <a:t>Sexo</a:t>
                      </a:r>
                      <a:endParaRPr b="1"/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F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F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M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2"/>
          <p:cNvSpPr txBox="1"/>
          <p:nvPr/>
        </p:nvSpPr>
        <p:spPr>
          <a:xfrm>
            <a:off x="1290700" y="441950"/>
            <a:ext cx="3407100" cy="32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434343"/>
                </a:solidFill>
                <a:latin typeface="Arial Rounded"/>
                <a:ea typeface="Arial Rounded"/>
                <a:cs typeface="Arial Rounded"/>
                <a:sym typeface="Arial Rounded"/>
              </a:rPr>
              <a:t>Análisis de Datos</a:t>
            </a:r>
            <a:endParaRPr>
              <a:solidFill>
                <a:srgbClr val="434343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204" name="Google Shape;204;p32"/>
          <p:cNvSpPr txBox="1"/>
          <p:nvPr/>
        </p:nvSpPr>
        <p:spPr>
          <a:xfrm>
            <a:off x="704300" y="1094250"/>
            <a:ext cx="25290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800">
                <a:solidFill>
                  <a:schemeClr val="dk2"/>
                </a:solidFill>
                <a:latin typeface="Arial Rounded"/>
                <a:ea typeface="Arial Rounded"/>
                <a:cs typeface="Arial Rounded"/>
                <a:sym typeface="Arial Rounded"/>
              </a:rPr>
              <a:t>Consulta por </a:t>
            </a:r>
            <a:r>
              <a:rPr b="1" lang="es" sz="2800">
                <a:solidFill>
                  <a:srgbClr val="F12B26"/>
                </a:solidFill>
                <a:latin typeface="Arial Rounded"/>
                <a:ea typeface="Arial Rounded"/>
                <a:cs typeface="Arial Rounded"/>
                <a:sym typeface="Arial Rounded"/>
              </a:rPr>
              <a:t>Columnas</a:t>
            </a:r>
            <a:r>
              <a:rPr b="1" lang="es" sz="2800">
                <a:solidFill>
                  <a:schemeClr val="dk2"/>
                </a:solidFill>
                <a:latin typeface="Arial Rounded"/>
                <a:ea typeface="Arial Rounded"/>
                <a:cs typeface="Arial Rounded"/>
                <a:sym typeface="Arial Rounded"/>
              </a:rPr>
              <a:t> y </a:t>
            </a:r>
            <a:endParaRPr b="1" sz="2800">
              <a:solidFill>
                <a:schemeClr val="dk2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800">
                <a:solidFill>
                  <a:schemeClr val="dk2"/>
                </a:solidFill>
                <a:latin typeface="Arial Rounded"/>
                <a:ea typeface="Arial Rounded"/>
                <a:cs typeface="Arial Rounded"/>
                <a:sym typeface="Arial Rounded"/>
              </a:rPr>
              <a:t>por </a:t>
            </a:r>
            <a:r>
              <a:rPr b="1" lang="es" sz="2800">
                <a:solidFill>
                  <a:srgbClr val="F12B26"/>
                </a:solidFill>
                <a:latin typeface="Arial Rounded"/>
                <a:ea typeface="Arial Rounded"/>
                <a:cs typeface="Arial Rounded"/>
                <a:sym typeface="Arial Rounded"/>
              </a:rPr>
              <a:t>Filas</a:t>
            </a:r>
            <a:endParaRPr sz="3100">
              <a:solidFill>
                <a:srgbClr val="F12B26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205" name="Google Shape;205;p32"/>
          <p:cNvSpPr txBox="1"/>
          <p:nvPr/>
        </p:nvSpPr>
        <p:spPr>
          <a:xfrm>
            <a:off x="3596200" y="960375"/>
            <a:ext cx="48021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100">
                <a:solidFill>
                  <a:schemeClr val="dk2"/>
                </a:solidFill>
                <a:latin typeface="Arial Rounded"/>
                <a:ea typeface="Arial Rounded"/>
                <a:cs typeface="Arial Rounded"/>
                <a:sym typeface="Arial Rounded"/>
              </a:rPr>
              <a:t>df[fila, columna]</a:t>
            </a:r>
            <a:endParaRPr sz="2100">
              <a:solidFill>
                <a:schemeClr val="dk2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2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 Rounded"/>
              <a:buChar char="●"/>
            </a:pPr>
            <a:r>
              <a:rPr lang="es" sz="2100">
                <a:solidFill>
                  <a:srgbClr val="F12B26"/>
                </a:solidFill>
                <a:latin typeface="Arial Rounded"/>
                <a:ea typeface="Arial Rounded"/>
                <a:cs typeface="Arial Rounded"/>
                <a:sym typeface="Arial Rounded"/>
              </a:rPr>
              <a:t>Columna Sexo</a:t>
            </a:r>
            <a:r>
              <a:rPr lang="es" sz="2100">
                <a:solidFill>
                  <a:schemeClr val="dk2"/>
                </a:solidFill>
                <a:latin typeface="Arial Rounded"/>
                <a:ea typeface="Arial Rounded"/>
                <a:cs typeface="Arial Rounded"/>
                <a:sym typeface="Arial Rounded"/>
              </a:rPr>
              <a:t> de la fila 3</a:t>
            </a:r>
            <a:endParaRPr sz="2100">
              <a:solidFill>
                <a:schemeClr val="dk2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 Rounded"/>
              <a:buChar char="○"/>
            </a:pPr>
            <a:r>
              <a:rPr lang="es" sz="2100">
                <a:solidFill>
                  <a:schemeClr val="dk2"/>
                </a:solidFill>
                <a:latin typeface="Arial Rounded"/>
                <a:ea typeface="Arial Rounded"/>
                <a:cs typeface="Arial Rounded"/>
                <a:sym typeface="Arial Rounded"/>
              </a:rPr>
              <a:t>df$sexo[3]</a:t>
            </a:r>
            <a:endParaRPr sz="2100">
              <a:solidFill>
                <a:schemeClr val="dk2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 Rounded"/>
              <a:buChar char="○"/>
            </a:pPr>
            <a:r>
              <a:rPr lang="es" sz="2100">
                <a:solidFill>
                  <a:schemeClr val="dk2"/>
                </a:solidFill>
                <a:latin typeface="Arial Rounded"/>
                <a:ea typeface="Arial Rounded"/>
                <a:cs typeface="Arial Rounded"/>
                <a:sym typeface="Arial Rounded"/>
              </a:rPr>
              <a:t>df[3,2]</a:t>
            </a:r>
            <a:endParaRPr sz="2100">
              <a:solidFill>
                <a:schemeClr val="dk2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 Rounded"/>
              <a:buChar char="○"/>
            </a:pPr>
            <a:r>
              <a:rPr lang="es" sz="2100">
                <a:solidFill>
                  <a:schemeClr val="dk2"/>
                </a:solidFill>
                <a:latin typeface="Arial Rounded"/>
                <a:ea typeface="Arial Rounded"/>
                <a:cs typeface="Arial Rounded"/>
                <a:sym typeface="Arial Rounded"/>
              </a:rPr>
              <a:t>df[3,"Sexo"]</a:t>
            </a:r>
            <a:endParaRPr b="1" sz="2200">
              <a:solidFill>
                <a:schemeClr val="dk2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graphicFrame>
        <p:nvGraphicFramePr>
          <p:cNvPr id="206" name="Google Shape;206;p32"/>
          <p:cNvGraphicFramePr/>
          <p:nvPr/>
        </p:nvGraphicFramePr>
        <p:xfrm>
          <a:off x="646963" y="2903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{D373226B-2C82-4D67-B6D6-D34B264C5F5B}</a:tableStyleId>
              </a:tblPr>
              <a:tblGrid>
                <a:gridCol w="881225"/>
                <a:gridCol w="881225"/>
                <a:gridCol w="8812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/>
                        <a:t>Nombre</a:t>
                      </a:r>
                      <a:endParaRPr b="1"/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/>
                        <a:t>Sexo</a:t>
                      </a:r>
                      <a:endParaRPr b="1"/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/>
                        <a:t>Edad</a:t>
                      </a:r>
                      <a:endParaRPr b="1"/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Alicia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F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25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Mirta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F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30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Oscar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M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52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207" name="Google Shape;207;p32"/>
          <p:cNvGraphicFramePr/>
          <p:nvPr/>
        </p:nvGraphicFramePr>
        <p:xfrm>
          <a:off x="7276763" y="21755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{D373226B-2C82-4D67-B6D6-D34B264C5F5B}</a:tableStyleId>
              </a:tblPr>
              <a:tblGrid>
                <a:gridCol w="8812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/>
                        <a:t>Sexo</a:t>
                      </a:r>
                      <a:endParaRPr b="1"/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M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7" name="Google Shape;67;p15"/>
          <p:cNvGraphicFramePr/>
          <p:nvPr/>
        </p:nvGraphicFramePr>
        <p:xfrm>
          <a:off x="1066488" y="12013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{D373226B-2C82-4D67-B6D6-D34B264C5F5B}</a:tableStyleId>
              </a:tblPr>
              <a:tblGrid>
                <a:gridCol w="1385275"/>
                <a:gridCol w="5625750"/>
              </a:tblGrid>
              <a:tr h="356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/>
                        <a:t>Encuentro 1</a:t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300">
                          <a:solidFill>
                            <a:schemeClr val="dk1"/>
                          </a:solidFill>
                        </a:rPr>
                        <a:t>Análisis de Datos - Primeros Pasos</a:t>
                      </a:r>
                      <a:endParaRPr sz="13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6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200">
                          <a:solidFill>
                            <a:schemeClr val="dk1"/>
                          </a:solidFill>
                        </a:rPr>
                        <a:t>Encuentro 2</a:t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300">
                          <a:solidFill>
                            <a:schemeClr val="dk1"/>
                          </a:solidFill>
                        </a:rPr>
                        <a:t>Introducción a R</a:t>
                      </a:r>
                      <a:endParaRPr sz="13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6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200">
                          <a:solidFill>
                            <a:schemeClr val="dk1"/>
                          </a:solidFill>
                        </a:rPr>
                        <a:t>Encuentro 3</a:t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300">
                          <a:solidFill>
                            <a:schemeClr val="dk1"/>
                          </a:solidFill>
                        </a:rPr>
                        <a:t>Análisis de Datos con R</a:t>
                      </a:r>
                      <a:endParaRPr sz="13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6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200">
                          <a:solidFill>
                            <a:schemeClr val="dk1"/>
                          </a:solidFill>
                        </a:rPr>
                        <a:t>Encuentro 4</a:t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solidFill>
                            <a:schemeClr val="dk1"/>
                          </a:solidFill>
                        </a:rPr>
                        <a:t>Gráficos con R</a:t>
                      </a:r>
                      <a:endParaRPr sz="13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7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200">
                          <a:solidFill>
                            <a:schemeClr val="dk1"/>
                          </a:solidFill>
                        </a:rPr>
                        <a:t>Encuentro 5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solidFill>
                            <a:schemeClr val="dk1"/>
                          </a:solidFill>
                        </a:rPr>
                        <a:t>Generación de Reportes con R</a:t>
                      </a:r>
                      <a:endParaRPr sz="13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7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solidFill>
                            <a:schemeClr val="dk1"/>
                          </a:solidFill>
                        </a:rPr>
                        <a:t>Encuentro 6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solidFill>
                            <a:schemeClr val="dk1"/>
                          </a:solidFill>
                        </a:rPr>
                        <a:t>Tableros de mando - R y otras herramientas</a:t>
                      </a:r>
                      <a:endParaRPr sz="13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7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200">
                          <a:solidFill>
                            <a:schemeClr val="dk1"/>
                          </a:solidFill>
                        </a:rPr>
                        <a:t>Encuentro 7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solidFill>
                            <a:schemeClr val="dk1"/>
                          </a:solidFill>
                        </a:rPr>
                        <a:t>Toma de decisiones</a:t>
                      </a:r>
                      <a:endParaRPr sz="13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68" name="Google Shape;68;p15"/>
          <p:cNvSpPr txBox="1"/>
          <p:nvPr/>
        </p:nvSpPr>
        <p:spPr>
          <a:xfrm>
            <a:off x="1290700" y="441950"/>
            <a:ext cx="3407100" cy="32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434343"/>
                </a:solidFill>
                <a:latin typeface="Arial Rounded"/>
                <a:ea typeface="Arial Rounded"/>
                <a:cs typeface="Arial Rounded"/>
                <a:sym typeface="Arial Rounded"/>
              </a:rPr>
              <a:t>Esquema de clases</a:t>
            </a:r>
            <a:endParaRPr>
              <a:solidFill>
                <a:srgbClr val="434343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3"/>
          <p:cNvSpPr txBox="1"/>
          <p:nvPr/>
        </p:nvSpPr>
        <p:spPr>
          <a:xfrm>
            <a:off x="1290700" y="441950"/>
            <a:ext cx="3407100" cy="32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434343"/>
                </a:solidFill>
                <a:latin typeface="Arial Rounded"/>
                <a:ea typeface="Arial Rounded"/>
                <a:cs typeface="Arial Rounded"/>
                <a:sym typeface="Arial Rounded"/>
              </a:rPr>
              <a:t>Análisis de Datos</a:t>
            </a:r>
            <a:endParaRPr>
              <a:solidFill>
                <a:srgbClr val="434343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213" name="Google Shape;213;p33"/>
          <p:cNvSpPr txBox="1"/>
          <p:nvPr/>
        </p:nvSpPr>
        <p:spPr>
          <a:xfrm>
            <a:off x="3779100" y="2309645"/>
            <a:ext cx="4691100" cy="14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4100">
                <a:solidFill>
                  <a:srgbClr val="434343"/>
                </a:solidFill>
                <a:latin typeface="Arial Rounded"/>
                <a:ea typeface="Arial Rounded"/>
                <a:cs typeface="Arial Rounded"/>
                <a:sym typeface="Arial Rounded"/>
              </a:rPr>
              <a:t>Muchas gracias!</a:t>
            </a:r>
            <a:endParaRPr sz="4100">
              <a:solidFill>
                <a:srgbClr val="F12B26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214" name="Google Shape;214;p33"/>
          <p:cNvSpPr txBox="1"/>
          <p:nvPr/>
        </p:nvSpPr>
        <p:spPr>
          <a:xfrm>
            <a:off x="673800" y="1276749"/>
            <a:ext cx="3105300" cy="10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4100">
                <a:solidFill>
                  <a:srgbClr val="434343"/>
                </a:solidFill>
                <a:latin typeface="Arial Rounded"/>
                <a:ea typeface="Arial Rounded"/>
                <a:cs typeface="Arial Rounded"/>
                <a:sym typeface="Arial Rounded"/>
              </a:rPr>
              <a:t>Dudas?</a:t>
            </a:r>
            <a:endParaRPr sz="4100">
              <a:solidFill>
                <a:srgbClr val="F12B26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215" name="Google Shape;215;p33"/>
          <p:cNvSpPr txBox="1"/>
          <p:nvPr/>
        </p:nvSpPr>
        <p:spPr>
          <a:xfrm>
            <a:off x="1066319" y="4007876"/>
            <a:ext cx="7122600" cy="2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4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450" u="sng">
                <a:solidFill>
                  <a:schemeClr val="hlink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  <a:hlinkClick r:id="rId3"/>
              </a:rPr>
              <a:t>pablo.academiaba@gmail.com</a:t>
            </a:r>
            <a:endParaRPr sz="1900">
              <a:solidFill>
                <a:schemeClr val="dk2"/>
              </a:solidFill>
            </a:endParaRPr>
          </a:p>
        </p:txBody>
      </p:sp>
      <p:pic>
        <p:nvPicPr>
          <p:cNvPr id="216" name="Google Shape;216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3800" y="3968587"/>
            <a:ext cx="301775" cy="301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46"/>
            <a:ext cx="9143998" cy="51267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6"/>
          <p:cNvPicPr preferRelativeResize="0"/>
          <p:nvPr/>
        </p:nvPicPr>
        <p:blipFill rotWithShape="1">
          <a:blip r:embed="rId3">
            <a:alphaModFix/>
          </a:blip>
          <a:srcRect b="35032" l="0" r="0" t="29109"/>
          <a:stretch/>
        </p:blipFill>
        <p:spPr>
          <a:xfrm>
            <a:off x="1613424" y="904409"/>
            <a:ext cx="8781200" cy="3334751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6"/>
          <p:cNvSpPr txBox="1"/>
          <p:nvPr/>
        </p:nvSpPr>
        <p:spPr>
          <a:xfrm>
            <a:off x="652850" y="1905913"/>
            <a:ext cx="3861600" cy="13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100">
                <a:solidFill>
                  <a:srgbClr val="434344"/>
                </a:solidFill>
                <a:latin typeface="Arial Rounded"/>
                <a:ea typeface="Arial Rounded"/>
                <a:cs typeface="Arial Rounded"/>
                <a:sym typeface="Arial Rounded"/>
              </a:rPr>
              <a:t>Comandos Básicos</a:t>
            </a:r>
            <a:endParaRPr sz="100">
              <a:solidFill>
                <a:srgbClr val="434344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75" name="Google Shape;75;p16"/>
          <p:cNvSpPr txBox="1"/>
          <p:nvPr/>
        </p:nvSpPr>
        <p:spPr>
          <a:xfrm>
            <a:off x="1290700" y="441950"/>
            <a:ext cx="3407100" cy="32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434343"/>
                </a:solidFill>
                <a:latin typeface="Arial Rounded"/>
                <a:ea typeface="Arial Rounded"/>
                <a:cs typeface="Arial Rounded"/>
                <a:sym typeface="Arial Rounded"/>
              </a:rPr>
              <a:t>Análisis de Datos</a:t>
            </a:r>
            <a:endParaRPr>
              <a:solidFill>
                <a:srgbClr val="434343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/>
          <p:nvPr/>
        </p:nvSpPr>
        <p:spPr>
          <a:xfrm>
            <a:off x="1290700" y="441950"/>
            <a:ext cx="3407100" cy="32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434343"/>
                </a:solidFill>
                <a:latin typeface="Arial Rounded"/>
                <a:ea typeface="Arial Rounded"/>
                <a:cs typeface="Arial Rounded"/>
                <a:sym typeface="Arial Rounded"/>
              </a:rPr>
              <a:t>Análisis de Datos</a:t>
            </a:r>
            <a:endParaRPr>
              <a:solidFill>
                <a:srgbClr val="434343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pic>
        <p:nvPicPr>
          <p:cNvPr id="81" name="Google Shape;8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7486" y="1029700"/>
            <a:ext cx="6489024" cy="324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8"/>
          <p:cNvSpPr txBox="1"/>
          <p:nvPr/>
        </p:nvSpPr>
        <p:spPr>
          <a:xfrm>
            <a:off x="4081625" y="2256150"/>
            <a:ext cx="32922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100">
                <a:solidFill>
                  <a:srgbClr val="434344"/>
                </a:solidFill>
                <a:latin typeface="Arial Rounded"/>
                <a:ea typeface="Arial Rounded"/>
                <a:cs typeface="Arial Rounded"/>
                <a:sym typeface="Arial Rounded"/>
              </a:rPr>
              <a:t>Instalación</a:t>
            </a:r>
            <a:endParaRPr sz="100">
              <a:solidFill>
                <a:srgbClr val="434344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pic>
        <p:nvPicPr>
          <p:cNvPr id="87" name="Google Shape;8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7752" y="897650"/>
            <a:ext cx="1228675" cy="3913925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8"/>
          <p:cNvSpPr txBox="1"/>
          <p:nvPr/>
        </p:nvSpPr>
        <p:spPr>
          <a:xfrm>
            <a:off x="1290700" y="441950"/>
            <a:ext cx="3407100" cy="32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434343"/>
                </a:solidFill>
                <a:latin typeface="Arial Rounded"/>
                <a:ea typeface="Arial Rounded"/>
                <a:cs typeface="Arial Rounded"/>
                <a:sym typeface="Arial Rounded"/>
              </a:rPr>
              <a:t>Análisis de Datosc</a:t>
            </a:r>
            <a:endParaRPr>
              <a:solidFill>
                <a:srgbClr val="434343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9"/>
          <p:cNvSpPr txBox="1"/>
          <p:nvPr/>
        </p:nvSpPr>
        <p:spPr>
          <a:xfrm>
            <a:off x="1290700" y="441950"/>
            <a:ext cx="3407100" cy="32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434343"/>
                </a:solidFill>
                <a:latin typeface="Arial Rounded"/>
                <a:ea typeface="Arial Rounded"/>
                <a:cs typeface="Arial Rounded"/>
                <a:sym typeface="Arial Rounded"/>
              </a:rPr>
              <a:t>Análisis de Datos</a:t>
            </a:r>
            <a:endParaRPr>
              <a:solidFill>
                <a:srgbClr val="434343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pic>
        <p:nvPicPr>
          <p:cNvPr id="94" name="Google Shape;9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0275" y="944350"/>
            <a:ext cx="4983449" cy="3729849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9"/>
          <p:cNvSpPr/>
          <p:nvPr/>
        </p:nvSpPr>
        <p:spPr>
          <a:xfrm>
            <a:off x="885700" y="3809600"/>
            <a:ext cx="1622100" cy="800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12B26"/>
          </a:solidFill>
          <a:ln cap="flat" cmpd="sng" w="9525">
            <a:solidFill>
              <a:srgbClr val="F12B2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0"/>
          <p:cNvSpPr txBox="1"/>
          <p:nvPr/>
        </p:nvSpPr>
        <p:spPr>
          <a:xfrm>
            <a:off x="1290700" y="441950"/>
            <a:ext cx="3407100" cy="32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434343"/>
                </a:solidFill>
                <a:latin typeface="Arial Rounded"/>
                <a:ea typeface="Arial Rounded"/>
                <a:cs typeface="Arial Rounded"/>
                <a:sym typeface="Arial Rounded"/>
              </a:rPr>
              <a:t>Análisis de Datos</a:t>
            </a:r>
            <a:endParaRPr>
              <a:solidFill>
                <a:srgbClr val="434343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pic>
        <p:nvPicPr>
          <p:cNvPr id="101" name="Google Shape;10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8513" y="938800"/>
            <a:ext cx="5706977" cy="3265901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0"/>
          <p:cNvSpPr/>
          <p:nvPr/>
        </p:nvSpPr>
        <p:spPr>
          <a:xfrm>
            <a:off x="266775" y="2171550"/>
            <a:ext cx="1622100" cy="800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12B26"/>
          </a:solidFill>
          <a:ln cap="flat" cmpd="sng" w="9525">
            <a:solidFill>
              <a:srgbClr val="F12B2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1"/>
          <p:cNvSpPr txBox="1"/>
          <p:nvPr/>
        </p:nvSpPr>
        <p:spPr>
          <a:xfrm>
            <a:off x="1290700" y="441950"/>
            <a:ext cx="3407100" cy="32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434343"/>
                </a:solidFill>
                <a:latin typeface="Arial Rounded"/>
                <a:ea typeface="Arial Rounded"/>
                <a:cs typeface="Arial Rounded"/>
                <a:sym typeface="Arial Rounded"/>
              </a:rPr>
              <a:t>Análisis de Datos</a:t>
            </a:r>
            <a:endParaRPr>
              <a:solidFill>
                <a:srgbClr val="434343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pic>
        <p:nvPicPr>
          <p:cNvPr id="108" name="Google Shape;10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7749" y="898550"/>
            <a:ext cx="6008499" cy="3346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1"/>
          <p:cNvSpPr/>
          <p:nvPr/>
        </p:nvSpPr>
        <p:spPr>
          <a:xfrm>
            <a:off x="1468750" y="1923038"/>
            <a:ext cx="856800" cy="321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12B26"/>
          </a:solidFill>
          <a:ln cap="flat" cmpd="sng" w="9525">
            <a:solidFill>
              <a:srgbClr val="F12B2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21"/>
          <p:cNvSpPr/>
          <p:nvPr/>
        </p:nvSpPr>
        <p:spPr>
          <a:xfrm>
            <a:off x="1468750" y="3404125"/>
            <a:ext cx="661500" cy="292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12B26"/>
          </a:solidFill>
          <a:ln cap="flat" cmpd="sng" w="9525">
            <a:solidFill>
              <a:srgbClr val="F12B2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21"/>
          <p:cNvSpPr/>
          <p:nvPr/>
        </p:nvSpPr>
        <p:spPr>
          <a:xfrm rot="10800000">
            <a:off x="6972025" y="2843350"/>
            <a:ext cx="828600" cy="321000"/>
          </a:xfrm>
          <a:prstGeom prst="rightArrow">
            <a:avLst>
              <a:gd fmla="val 44860" name="adj1"/>
              <a:gd fmla="val 50000" name="adj2"/>
            </a:avLst>
          </a:prstGeom>
          <a:solidFill>
            <a:srgbClr val="F12B26"/>
          </a:solidFill>
          <a:ln cap="flat" cmpd="sng" w="9525">
            <a:solidFill>
              <a:srgbClr val="F12B2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21"/>
          <p:cNvSpPr/>
          <p:nvPr/>
        </p:nvSpPr>
        <p:spPr>
          <a:xfrm rot="10800000">
            <a:off x="7071875" y="1589875"/>
            <a:ext cx="856800" cy="321000"/>
          </a:xfrm>
          <a:prstGeom prst="rightArrow">
            <a:avLst>
              <a:gd fmla="val 44860" name="adj1"/>
              <a:gd fmla="val 50000" name="adj2"/>
            </a:avLst>
          </a:prstGeom>
          <a:solidFill>
            <a:srgbClr val="F12B26"/>
          </a:solidFill>
          <a:ln cap="flat" cmpd="sng" w="9525">
            <a:solidFill>
              <a:srgbClr val="F12B2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21"/>
          <p:cNvSpPr txBox="1"/>
          <p:nvPr/>
        </p:nvSpPr>
        <p:spPr>
          <a:xfrm>
            <a:off x="7714800" y="2857600"/>
            <a:ext cx="13338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900">
                <a:solidFill>
                  <a:srgbClr val="434344"/>
                </a:solidFill>
                <a:latin typeface="Arial Rounded"/>
                <a:ea typeface="Arial Rounded"/>
                <a:cs typeface="Arial Rounded"/>
                <a:sym typeface="Arial Rounded"/>
              </a:rPr>
              <a:t>Gráficos</a:t>
            </a:r>
            <a:endParaRPr sz="1900">
              <a:solidFill>
                <a:srgbClr val="434344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114" name="Google Shape;114;p21"/>
          <p:cNvSpPr txBox="1"/>
          <p:nvPr/>
        </p:nvSpPr>
        <p:spPr>
          <a:xfrm>
            <a:off x="7746150" y="1589875"/>
            <a:ext cx="1271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900">
                <a:solidFill>
                  <a:srgbClr val="434344"/>
                </a:solidFill>
                <a:latin typeface="Arial Rounded"/>
                <a:ea typeface="Arial Rounded"/>
                <a:cs typeface="Arial Rounded"/>
                <a:sym typeface="Arial Rounded"/>
              </a:rPr>
              <a:t>Datos</a:t>
            </a:r>
            <a:endParaRPr sz="1900">
              <a:solidFill>
                <a:srgbClr val="434344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115" name="Google Shape;115;p21"/>
          <p:cNvSpPr txBox="1"/>
          <p:nvPr/>
        </p:nvSpPr>
        <p:spPr>
          <a:xfrm>
            <a:off x="134950" y="3379375"/>
            <a:ext cx="13338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900">
                <a:solidFill>
                  <a:srgbClr val="434344"/>
                </a:solidFill>
                <a:latin typeface="Arial Rounded"/>
                <a:ea typeface="Arial Rounded"/>
                <a:cs typeface="Arial Rounded"/>
                <a:sym typeface="Arial Rounded"/>
              </a:rPr>
              <a:t>Comandos</a:t>
            </a:r>
            <a:endParaRPr sz="1900">
              <a:solidFill>
                <a:srgbClr val="434344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116" name="Google Shape;116;p21"/>
          <p:cNvSpPr txBox="1"/>
          <p:nvPr/>
        </p:nvSpPr>
        <p:spPr>
          <a:xfrm>
            <a:off x="134950" y="1924913"/>
            <a:ext cx="13338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900">
                <a:solidFill>
                  <a:srgbClr val="434344"/>
                </a:solidFill>
                <a:latin typeface="Arial Rounded"/>
                <a:ea typeface="Arial Rounded"/>
                <a:cs typeface="Arial Rounded"/>
                <a:sym typeface="Arial Rounded"/>
              </a:rPr>
              <a:t>Funciones</a:t>
            </a:r>
            <a:endParaRPr sz="1900">
              <a:solidFill>
                <a:srgbClr val="434344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2"/>
          <p:cNvSpPr txBox="1"/>
          <p:nvPr/>
        </p:nvSpPr>
        <p:spPr>
          <a:xfrm>
            <a:off x="1290700" y="441950"/>
            <a:ext cx="3407100" cy="32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434343"/>
                </a:solidFill>
                <a:latin typeface="Arial Rounded"/>
                <a:ea typeface="Arial Rounded"/>
                <a:cs typeface="Arial Rounded"/>
                <a:sym typeface="Arial Rounded"/>
              </a:rPr>
              <a:t>Análisis de Datos</a:t>
            </a:r>
            <a:endParaRPr>
              <a:solidFill>
                <a:srgbClr val="434343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pic>
        <p:nvPicPr>
          <p:cNvPr id="122" name="Google Shape;12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0500" y="826100"/>
            <a:ext cx="6203001" cy="349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